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roxima Nova"/>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roximaNova-regular.fntdata"/><Relationship Id="rId14" Type="http://schemas.openxmlformats.org/officeDocument/2006/relationships/slide" Target="slides/slide9.xml"/><Relationship Id="rId17" Type="http://schemas.openxmlformats.org/officeDocument/2006/relationships/font" Target="fonts/ProximaNova-italic.fntdata"/><Relationship Id="rId16" Type="http://schemas.openxmlformats.org/officeDocument/2006/relationships/font" Target="fonts/ProximaNova-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ProximaNova-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2af8f288e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2af8f288e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28cf168ffc_0_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28cf168ffc_0_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2af8f288e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2af8f288e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b0bb9a9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b0bb9a9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2b0bb9a9b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2b0bb9a9b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2b0bb9a9b0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2b0bb9a9b0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2b0bb9a9b0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2b0bb9a9b0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2b0bb9a9b0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2b0bb9a9b0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5.png"/><Relationship Id="rId7" Type="http://schemas.openxmlformats.org/officeDocument/2006/relationships/image" Target="../media/image2.png"/><Relationship Id="rId8"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670600"/>
            <a:ext cx="8520600" cy="1315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ru" sz="2650"/>
              <a:t>Group project</a:t>
            </a:r>
            <a:endParaRPr sz="2650"/>
          </a:p>
          <a:p>
            <a:pPr indent="0" lvl="0" marL="0" rtl="0" algn="ctr">
              <a:spcBef>
                <a:spcPts val="0"/>
              </a:spcBef>
              <a:spcAft>
                <a:spcPts val="0"/>
              </a:spcAft>
              <a:buNone/>
            </a:pPr>
            <a:r>
              <a:rPr lang="ru" sz="5533">
                <a:solidFill>
                  <a:srgbClr val="00FF00"/>
                </a:solidFill>
              </a:rPr>
              <a:t>TV-tennis</a:t>
            </a:r>
            <a:endParaRPr sz="5533">
              <a:solidFill>
                <a:srgbClr val="00FF00"/>
              </a:solidFill>
            </a:endParaRPr>
          </a:p>
        </p:txBody>
      </p:sp>
      <p:sp>
        <p:nvSpPr>
          <p:cNvPr id="55" name="Google Shape;55;p13"/>
          <p:cNvSpPr txBox="1"/>
          <p:nvPr>
            <p:ph idx="1" type="subTitle"/>
          </p:nvPr>
        </p:nvSpPr>
        <p:spPr>
          <a:xfrm>
            <a:off x="311700" y="3165827"/>
            <a:ext cx="8520600" cy="149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ru" sz="1400">
                <a:solidFill>
                  <a:srgbClr val="D9D9D9"/>
                </a:solidFill>
              </a:rPr>
              <a:t>Completed:</a:t>
            </a:r>
            <a:endParaRPr b="1" sz="1400">
              <a:solidFill>
                <a:srgbClr val="D9D9D9"/>
              </a:solidFill>
            </a:endParaRPr>
          </a:p>
          <a:p>
            <a:pPr indent="0" lvl="0" marL="0" rtl="0" algn="r">
              <a:spcBef>
                <a:spcPts val="0"/>
              </a:spcBef>
              <a:spcAft>
                <a:spcPts val="0"/>
              </a:spcAft>
              <a:buNone/>
            </a:pPr>
            <a:r>
              <a:rPr b="1" lang="ru" sz="1400">
                <a:solidFill>
                  <a:srgbClr val="D9D9D9"/>
                </a:solidFill>
              </a:rPr>
              <a:t>A. A. Potapova</a:t>
            </a:r>
            <a:endParaRPr b="1" sz="1400">
              <a:solidFill>
                <a:srgbClr val="D9D9D9"/>
              </a:solidFill>
            </a:endParaRPr>
          </a:p>
          <a:p>
            <a:pPr indent="0" lvl="0" marL="0" rtl="0" algn="r">
              <a:spcBef>
                <a:spcPts val="0"/>
              </a:spcBef>
              <a:spcAft>
                <a:spcPts val="0"/>
              </a:spcAft>
              <a:buNone/>
            </a:pPr>
            <a:r>
              <a:rPr lang="ru" sz="1400">
                <a:solidFill>
                  <a:srgbClr val="D9D9D9"/>
                </a:solidFill>
              </a:rPr>
              <a:t>(1st year, group 21216),</a:t>
            </a:r>
            <a:endParaRPr sz="1400">
              <a:solidFill>
                <a:srgbClr val="D9D9D9"/>
              </a:solidFill>
            </a:endParaRPr>
          </a:p>
          <a:p>
            <a:pPr indent="0" lvl="0" marL="0" rtl="0" algn="r">
              <a:spcBef>
                <a:spcPts val="0"/>
              </a:spcBef>
              <a:spcAft>
                <a:spcPts val="0"/>
              </a:spcAft>
              <a:buNone/>
            </a:pPr>
            <a:r>
              <a:rPr b="1" lang="ru" sz="1400">
                <a:solidFill>
                  <a:srgbClr val="D9D9D9"/>
                </a:solidFill>
              </a:rPr>
              <a:t>P. I. Dzyuba</a:t>
            </a:r>
            <a:endParaRPr b="1" sz="1400">
              <a:solidFill>
                <a:srgbClr val="D9D9D9"/>
              </a:solidFill>
            </a:endParaRPr>
          </a:p>
          <a:p>
            <a:pPr indent="0" lvl="0" marL="0" rtl="0" algn="r">
              <a:spcBef>
                <a:spcPts val="0"/>
              </a:spcBef>
              <a:spcAft>
                <a:spcPts val="0"/>
              </a:spcAft>
              <a:buNone/>
            </a:pPr>
            <a:r>
              <a:rPr lang="ru" sz="1400">
                <a:solidFill>
                  <a:srgbClr val="D9D9D9"/>
                </a:solidFill>
              </a:rPr>
              <a:t>(1st year, group 21216)</a:t>
            </a:r>
            <a:endParaRPr sz="1400">
              <a:solidFill>
                <a:srgbClr val="D9D9D9"/>
              </a:solidFill>
            </a:endParaRPr>
          </a:p>
          <a:p>
            <a:pPr indent="0" lvl="0" marL="0" rtl="0" algn="l">
              <a:spcBef>
                <a:spcPts val="0"/>
              </a:spcBef>
              <a:spcAft>
                <a:spcPts val="0"/>
              </a:spcAft>
              <a:buNone/>
            </a:pPr>
            <a:r>
              <a:t/>
            </a:r>
            <a:endParaRPr>
              <a:solidFill>
                <a:srgbClr val="D9D9D9"/>
              </a:solidFill>
            </a:endParaRPr>
          </a:p>
        </p:txBody>
      </p:sp>
      <p:sp>
        <p:nvSpPr>
          <p:cNvPr id="56" name="Google Shape;56;p13"/>
          <p:cNvSpPr txBox="1"/>
          <p:nvPr/>
        </p:nvSpPr>
        <p:spPr>
          <a:xfrm>
            <a:off x="0" y="108250"/>
            <a:ext cx="91440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sz="1650">
                <a:solidFill>
                  <a:srgbClr val="EFEFEF"/>
                </a:solidFill>
                <a:latin typeface="Proxima Nova"/>
                <a:ea typeface="Proxima Nova"/>
                <a:cs typeface="Proxima Nova"/>
                <a:sym typeface="Proxima Nova"/>
              </a:rPr>
              <a:t>Novosibirsk State University</a:t>
            </a:r>
            <a:endParaRPr b="1" sz="1650">
              <a:solidFill>
                <a:srgbClr val="EFEFEF"/>
              </a:solidFill>
              <a:latin typeface="Proxima Nova"/>
              <a:ea typeface="Proxima Nova"/>
              <a:cs typeface="Proxima Nova"/>
              <a:sym typeface="Proxima Nova"/>
            </a:endParaRPr>
          </a:p>
          <a:p>
            <a:pPr indent="0" lvl="0" marL="0" rtl="0" algn="ctr">
              <a:spcBef>
                <a:spcPts val="0"/>
              </a:spcBef>
              <a:spcAft>
                <a:spcPts val="0"/>
              </a:spcAft>
              <a:buNone/>
            </a:pPr>
            <a:r>
              <a:rPr b="1" lang="ru" sz="1650">
                <a:solidFill>
                  <a:srgbClr val="EFEFEF"/>
                </a:solidFill>
                <a:latin typeface="Proxima Nova"/>
                <a:ea typeface="Proxima Nova"/>
                <a:cs typeface="Proxima Nova"/>
                <a:sym typeface="Proxima Nova"/>
              </a:rPr>
              <a:t>Faculty of Information Technology</a:t>
            </a:r>
            <a:endParaRPr b="1" sz="1650">
              <a:solidFill>
                <a:srgbClr val="EFEFEF"/>
              </a:solidFill>
              <a:latin typeface="Proxima Nova"/>
              <a:ea typeface="Proxima Nova"/>
              <a:cs typeface="Proxima Nova"/>
              <a:sym typeface="Proxima Nova"/>
            </a:endParaRPr>
          </a:p>
        </p:txBody>
      </p:sp>
      <p:sp>
        <p:nvSpPr>
          <p:cNvPr id="57" name="Google Shape;57;p13"/>
          <p:cNvSpPr/>
          <p:nvPr/>
        </p:nvSpPr>
        <p:spPr>
          <a:xfrm>
            <a:off x="812650" y="2859775"/>
            <a:ext cx="390900" cy="1553400"/>
          </a:xfrm>
          <a:prstGeom prst="rect">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2250900" y="2859763"/>
            <a:ext cx="390900" cy="389100"/>
          </a:xfrm>
          <a:prstGeom prst="rect">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7980775" y="625600"/>
            <a:ext cx="390900" cy="1553400"/>
          </a:xfrm>
          <a:prstGeom prst="rect">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CONTENT</a:t>
            </a:r>
            <a:endParaRPr>
              <a:solidFill>
                <a:srgbClr val="00FF00"/>
              </a:solidFill>
            </a:endParaRPr>
          </a:p>
        </p:txBody>
      </p:sp>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ru">
                <a:solidFill>
                  <a:schemeClr val="dk1"/>
                </a:solidFill>
              </a:rPr>
              <a:t>ABOUT THE GAME</a:t>
            </a:r>
            <a:endParaRPr>
              <a:solidFill>
                <a:schemeClr val="dk1"/>
              </a:solidFill>
            </a:endParaRPr>
          </a:p>
          <a:p>
            <a:pPr indent="-342900" lvl="0" marL="457200" rtl="0" algn="l">
              <a:spcBef>
                <a:spcPts val="0"/>
              </a:spcBef>
              <a:spcAft>
                <a:spcPts val="0"/>
              </a:spcAft>
              <a:buClr>
                <a:schemeClr val="dk1"/>
              </a:buClr>
              <a:buSzPts val="1800"/>
              <a:buChar char="●"/>
            </a:pPr>
            <a:r>
              <a:rPr lang="ru">
                <a:solidFill>
                  <a:schemeClr val="dk1"/>
                </a:solidFill>
              </a:rPr>
              <a:t>TECHNICAL LIMITATIONS</a:t>
            </a:r>
            <a:endParaRPr>
              <a:solidFill>
                <a:schemeClr val="dk1"/>
              </a:solidFill>
            </a:endParaRPr>
          </a:p>
          <a:p>
            <a:pPr indent="-342900" lvl="0" marL="457200" rtl="0" algn="l">
              <a:spcBef>
                <a:spcPts val="0"/>
              </a:spcBef>
              <a:spcAft>
                <a:spcPts val="0"/>
              </a:spcAft>
              <a:buClr>
                <a:schemeClr val="dk1"/>
              </a:buClr>
              <a:buSzPts val="1800"/>
              <a:buChar char="●"/>
            </a:pPr>
            <a:r>
              <a:rPr lang="ru">
                <a:solidFill>
                  <a:schemeClr val="dk1"/>
                </a:solidFill>
              </a:rPr>
              <a:t>THE FORMULA OF AN INTERESTING GAME</a:t>
            </a:r>
            <a:endParaRPr>
              <a:solidFill>
                <a:schemeClr val="dk1"/>
              </a:solidFill>
            </a:endParaRPr>
          </a:p>
          <a:p>
            <a:pPr indent="-342900" lvl="0" marL="457200" rtl="0" algn="l">
              <a:spcBef>
                <a:spcPts val="0"/>
              </a:spcBef>
              <a:spcAft>
                <a:spcPts val="0"/>
              </a:spcAft>
              <a:buClr>
                <a:schemeClr val="dk1"/>
              </a:buClr>
              <a:buSzPts val="1800"/>
              <a:buChar char="●"/>
            </a:pPr>
            <a:r>
              <a:rPr lang="ru">
                <a:solidFill>
                  <a:schemeClr val="dk1"/>
                </a:solidFill>
              </a:rPr>
              <a:t>INNOVATIONS</a:t>
            </a:r>
            <a:endParaRPr>
              <a:solidFill>
                <a:schemeClr val="dk1"/>
              </a:solidFill>
            </a:endParaRPr>
          </a:p>
          <a:p>
            <a:pPr indent="-342900" lvl="0" marL="457200" rtl="0" algn="l">
              <a:spcBef>
                <a:spcPts val="0"/>
              </a:spcBef>
              <a:spcAft>
                <a:spcPts val="0"/>
              </a:spcAft>
              <a:buClr>
                <a:schemeClr val="dk1"/>
              </a:buClr>
              <a:buSzPts val="1800"/>
              <a:buChar char="●"/>
            </a:pPr>
            <a:r>
              <a:rPr lang="ru">
                <a:solidFill>
                  <a:schemeClr val="dk1"/>
                </a:solidFill>
              </a:rPr>
              <a:t>CONCLUSION</a:t>
            </a:r>
            <a:endParaRPr sz="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ABOUT THE GAME</a:t>
            </a:r>
            <a:endParaRPr>
              <a:solidFill>
                <a:srgbClr val="00FF00"/>
              </a:solidFill>
            </a:endParaRPr>
          </a:p>
        </p:txBody>
      </p:sp>
      <p:sp>
        <p:nvSpPr>
          <p:cNvPr id="71" name="Google Shape;71;p15"/>
          <p:cNvSpPr txBox="1"/>
          <p:nvPr>
            <p:ph idx="1" type="body"/>
          </p:nvPr>
        </p:nvSpPr>
        <p:spPr>
          <a:xfrm>
            <a:off x="311700" y="1152475"/>
            <a:ext cx="4821600" cy="1584300"/>
          </a:xfrm>
          <a:prstGeom prst="rect">
            <a:avLst/>
          </a:prstGeom>
        </p:spPr>
        <p:txBody>
          <a:bodyPr anchorCtr="0" anchor="t" bIns="91425" lIns="91425" spcFirstLastPara="1" rIns="91425" wrap="square" tIns="91425">
            <a:normAutofit/>
          </a:bodyPr>
          <a:lstStyle/>
          <a:p>
            <a:pPr indent="360000" lvl="0" marL="0" rtl="0" algn="l">
              <a:lnSpc>
                <a:spcPct val="100000"/>
              </a:lnSpc>
              <a:spcBef>
                <a:spcPts val="200"/>
              </a:spcBef>
              <a:spcAft>
                <a:spcPts val="200"/>
              </a:spcAft>
              <a:buNone/>
            </a:pPr>
            <a:r>
              <a:rPr lang="ru" sz="1600">
                <a:solidFill>
                  <a:schemeClr val="dk1"/>
                </a:solidFill>
                <a:latin typeface="Times New Roman"/>
                <a:ea typeface="Times New Roman"/>
                <a:cs typeface="Times New Roman"/>
                <a:sym typeface="Times New Roman"/>
              </a:rPr>
              <a:t>TV tennis (one of the names is pong) is one of the first and most famous games in the world. The essence of the game is to move the bat and hit the ball on the opponent's field. The round is considered won if the ball touches the opponent's wall.</a:t>
            </a:r>
            <a:endParaRPr sz="1600">
              <a:solidFill>
                <a:schemeClr val="dk1"/>
              </a:solidFill>
              <a:latin typeface="Times New Roman"/>
              <a:ea typeface="Times New Roman"/>
              <a:cs typeface="Times New Roman"/>
              <a:sym typeface="Times New Roman"/>
            </a:endParaRPr>
          </a:p>
        </p:txBody>
      </p:sp>
      <p:pic>
        <p:nvPicPr>
          <p:cNvPr id="72" name="Google Shape;72;p15"/>
          <p:cNvPicPr preferRelativeResize="0"/>
          <p:nvPr/>
        </p:nvPicPr>
        <p:blipFill>
          <a:blip r:embed="rId3">
            <a:alphaModFix/>
          </a:blip>
          <a:stretch>
            <a:fillRect/>
          </a:stretch>
        </p:blipFill>
        <p:spPr>
          <a:xfrm>
            <a:off x="5378200" y="1098663"/>
            <a:ext cx="3381396" cy="3820977"/>
          </a:xfrm>
          <a:prstGeom prst="rect">
            <a:avLst/>
          </a:prstGeom>
          <a:noFill/>
          <a:ln>
            <a:noFill/>
          </a:ln>
        </p:spPr>
      </p:pic>
      <p:pic>
        <p:nvPicPr>
          <p:cNvPr id="73" name="Google Shape;73;p15"/>
          <p:cNvPicPr preferRelativeResize="0"/>
          <p:nvPr/>
        </p:nvPicPr>
        <p:blipFill>
          <a:blip r:embed="rId4">
            <a:alphaModFix/>
          </a:blip>
          <a:stretch>
            <a:fillRect/>
          </a:stretch>
        </p:blipFill>
        <p:spPr>
          <a:xfrm>
            <a:off x="931900" y="2685225"/>
            <a:ext cx="3224050" cy="2069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TECHNICAL LIMITATIONS</a:t>
            </a:r>
            <a:endParaRPr>
              <a:solidFill>
                <a:srgbClr val="00FF00"/>
              </a:solidFill>
            </a:endParaRPr>
          </a:p>
          <a:p>
            <a:pPr indent="0" lvl="0" marL="0" rtl="0" algn="l">
              <a:spcBef>
                <a:spcPts val="0"/>
              </a:spcBef>
              <a:spcAft>
                <a:spcPts val="0"/>
              </a:spcAft>
              <a:buNone/>
            </a:pPr>
            <a:r>
              <a:t/>
            </a:r>
            <a:endParaRPr>
              <a:solidFill>
                <a:srgbClr val="00FF00"/>
              </a:solidFill>
            </a:endParaRPr>
          </a:p>
          <a:p>
            <a:pPr indent="0" lvl="0" marL="0" rtl="0" algn="l">
              <a:spcBef>
                <a:spcPts val="0"/>
              </a:spcBef>
              <a:spcAft>
                <a:spcPts val="0"/>
              </a:spcAft>
              <a:buNone/>
            </a:pPr>
            <a:r>
              <a:t/>
            </a:r>
            <a:endParaRPr>
              <a:solidFill>
                <a:srgbClr val="00FF00"/>
              </a:solidFill>
            </a:endParaRPr>
          </a:p>
        </p:txBody>
      </p:sp>
      <p:pic>
        <p:nvPicPr>
          <p:cNvPr id="79" name="Google Shape;79;p16"/>
          <p:cNvPicPr preferRelativeResize="0"/>
          <p:nvPr/>
        </p:nvPicPr>
        <p:blipFill>
          <a:blip r:embed="rId3">
            <a:alphaModFix/>
          </a:blip>
          <a:stretch>
            <a:fillRect/>
          </a:stretch>
        </p:blipFill>
        <p:spPr>
          <a:xfrm>
            <a:off x="3960500" y="1271663"/>
            <a:ext cx="4777600" cy="2787525"/>
          </a:xfrm>
          <a:prstGeom prst="rect">
            <a:avLst/>
          </a:prstGeom>
          <a:noFill/>
          <a:ln>
            <a:noFill/>
          </a:ln>
        </p:spPr>
      </p:pic>
      <p:sp>
        <p:nvSpPr>
          <p:cNvPr id="80" name="Google Shape;80;p16"/>
          <p:cNvSpPr txBox="1"/>
          <p:nvPr/>
        </p:nvSpPr>
        <p:spPr>
          <a:xfrm>
            <a:off x="586375" y="2067675"/>
            <a:ext cx="3000000" cy="1195500"/>
          </a:xfrm>
          <a:prstGeom prst="rect">
            <a:avLst/>
          </a:prstGeom>
          <a:noFill/>
          <a:ln>
            <a:noFill/>
          </a:ln>
        </p:spPr>
        <p:txBody>
          <a:bodyPr anchorCtr="0" anchor="t" bIns="91425" lIns="91425" spcFirstLastPara="1" rIns="91425" wrap="square" tIns="91425">
            <a:spAutoFit/>
          </a:bodyPr>
          <a:lstStyle/>
          <a:p>
            <a:pPr indent="360000" lvl="0" marL="0" rtl="0" algn="l">
              <a:spcBef>
                <a:spcPts val="200"/>
              </a:spcBef>
              <a:spcAft>
                <a:spcPts val="0"/>
              </a:spcAft>
              <a:buNone/>
            </a:pPr>
            <a:r>
              <a:rPr lang="ru" sz="1600">
                <a:solidFill>
                  <a:schemeClr val="dk1"/>
                </a:solidFill>
                <a:latin typeface="Times New Roman"/>
                <a:ea typeface="Times New Roman"/>
                <a:cs typeface="Times New Roman"/>
                <a:sym typeface="Times New Roman"/>
              </a:rPr>
              <a:t>Since we need a mouse to control the joystick, we cannot use 2 joysticks at the same time.</a:t>
            </a:r>
            <a:endParaRPr sz="1600">
              <a:solidFill>
                <a:schemeClr val="dk1"/>
              </a:solidFill>
              <a:latin typeface="Times New Roman"/>
              <a:ea typeface="Times New Roman"/>
              <a:cs typeface="Times New Roman"/>
              <a:sym typeface="Times New Roman"/>
            </a:endParaRPr>
          </a:p>
          <a:p>
            <a:pPr indent="360000" lvl="0" marL="0" rtl="0" algn="l">
              <a:spcBef>
                <a:spcPts val="200"/>
              </a:spcBef>
              <a:spcAft>
                <a:spcPts val="200"/>
              </a:spcAft>
              <a:buNone/>
            </a:pPr>
            <a:r>
              <a:rPr lang="ru" sz="1600">
                <a:solidFill>
                  <a:schemeClr val="dk1"/>
                </a:solidFill>
                <a:latin typeface="Times New Roman"/>
                <a:ea typeface="Times New Roman"/>
                <a:cs typeface="Times New Roman"/>
                <a:sym typeface="Times New Roman"/>
              </a:rPr>
              <a:t>One mouse - 2 joysticks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THE FORMULA OF AN INTERESTING GAME</a:t>
            </a:r>
            <a:endParaRPr>
              <a:solidFill>
                <a:srgbClr val="00FF00"/>
              </a:solidFill>
            </a:endParaRPr>
          </a:p>
        </p:txBody>
      </p:sp>
      <p:pic>
        <p:nvPicPr>
          <p:cNvPr id="86" name="Google Shape;86;p17"/>
          <p:cNvPicPr preferRelativeResize="0"/>
          <p:nvPr/>
        </p:nvPicPr>
        <p:blipFill rotWithShape="1">
          <a:blip r:embed="rId3">
            <a:alphaModFix/>
          </a:blip>
          <a:srcRect b="0" l="-5000" r="4999" t="0"/>
          <a:stretch/>
        </p:blipFill>
        <p:spPr>
          <a:xfrm>
            <a:off x="1860120" y="3106506"/>
            <a:ext cx="3393783" cy="1909006"/>
          </a:xfrm>
          <a:prstGeom prst="rect">
            <a:avLst/>
          </a:prstGeom>
          <a:noFill/>
          <a:ln>
            <a:noFill/>
          </a:ln>
        </p:spPr>
      </p:pic>
      <p:pic>
        <p:nvPicPr>
          <p:cNvPr id="87" name="Google Shape;87;p17"/>
          <p:cNvPicPr preferRelativeResize="0"/>
          <p:nvPr/>
        </p:nvPicPr>
        <p:blipFill rotWithShape="1">
          <a:blip r:embed="rId4">
            <a:alphaModFix/>
          </a:blip>
          <a:srcRect b="0" l="12360" r="12817" t="0"/>
          <a:stretch/>
        </p:blipFill>
        <p:spPr>
          <a:xfrm>
            <a:off x="3829384" y="1017725"/>
            <a:ext cx="2595776" cy="1951598"/>
          </a:xfrm>
          <a:prstGeom prst="rect">
            <a:avLst/>
          </a:prstGeom>
          <a:noFill/>
          <a:ln>
            <a:noFill/>
          </a:ln>
        </p:spPr>
      </p:pic>
      <p:pic>
        <p:nvPicPr>
          <p:cNvPr id="88" name="Google Shape;88;p17"/>
          <p:cNvPicPr preferRelativeResize="0"/>
          <p:nvPr/>
        </p:nvPicPr>
        <p:blipFill>
          <a:blip r:embed="rId5">
            <a:alphaModFix/>
          </a:blip>
          <a:stretch>
            <a:fillRect/>
          </a:stretch>
        </p:blipFill>
        <p:spPr>
          <a:xfrm>
            <a:off x="-552075" y="3713600"/>
            <a:ext cx="2336900" cy="1560550"/>
          </a:xfrm>
          <a:prstGeom prst="rect">
            <a:avLst/>
          </a:prstGeom>
          <a:noFill/>
          <a:ln>
            <a:noFill/>
          </a:ln>
        </p:spPr>
      </p:pic>
      <p:pic>
        <p:nvPicPr>
          <p:cNvPr id="89" name="Google Shape;89;p17"/>
          <p:cNvPicPr preferRelativeResize="0"/>
          <p:nvPr/>
        </p:nvPicPr>
        <p:blipFill rotWithShape="1">
          <a:blip r:embed="rId6">
            <a:alphaModFix/>
          </a:blip>
          <a:srcRect b="-4299" l="-7960" r="7959" t="4300"/>
          <a:stretch/>
        </p:blipFill>
        <p:spPr>
          <a:xfrm>
            <a:off x="5329192" y="3106506"/>
            <a:ext cx="2997192" cy="1998894"/>
          </a:xfrm>
          <a:prstGeom prst="rect">
            <a:avLst/>
          </a:prstGeom>
          <a:noFill/>
          <a:ln>
            <a:noFill/>
          </a:ln>
        </p:spPr>
      </p:pic>
      <p:pic>
        <p:nvPicPr>
          <p:cNvPr id="90" name="Google Shape;90;p17"/>
          <p:cNvPicPr preferRelativeResize="0"/>
          <p:nvPr/>
        </p:nvPicPr>
        <p:blipFill rotWithShape="1">
          <a:blip r:embed="rId7">
            <a:alphaModFix/>
          </a:blip>
          <a:srcRect b="0" l="21383" r="0" t="0"/>
          <a:stretch/>
        </p:blipFill>
        <p:spPr>
          <a:xfrm>
            <a:off x="6425150" y="1450388"/>
            <a:ext cx="1837124" cy="1086225"/>
          </a:xfrm>
          <a:prstGeom prst="rect">
            <a:avLst/>
          </a:prstGeom>
          <a:noFill/>
          <a:ln>
            <a:noFill/>
          </a:ln>
        </p:spPr>
      </p:pic>
      <p:pic>
        <p:nvPicPr>
          <p:cNvPr id="91" name="Google Shape;91;p17"/>
          <p:cNvPicPr preferRelativeResize="0"/>
          <p:nvPr/>
        </p:nvPicPr>
        <p:blipFill>
          <a:blip r:embed="rId8">
            <a:alphaModFix/>
          </a:blip>
          <a:stretch>
            <a:fillRect/>
          </a:stretch>
        </p:blipFill>
        <p:spPr>
          <a:xfrm>
            <a:off x="263550" y="1017737"/>
            <a:ext cx="3469430" cy="19515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INNOVATIONS</a:t>
            </a:r>
            <a:br>
              <a:rPr lang="ru">
                <a:solidFill>
                  <a:srgbClr val="00FF00"/>
                </a:solidFill>
              </a:rPr>
            </a:br>
            <a:r>
              <a:rPr lang="ru" sz="2244">
                <a:solidFill>
                  <a:srgbClr val="00FF00"/>
                </a:solidFill>
              </a:rPr>
              <a:t>Сhange №1</a:t>
            </a:r>
            <a:endParaRPr sz="2244">
              <a:solidFill>
                <a:srgbClr val="00FF00"/>
              </a:solidFill>
            </a:endParaRPr>
          </a:p>
        </p:txBody>
      </p:sp>
      <p:pic>
        <p:nvPicPr>
          <p:cNvPr id="97" name="Google Shape;97;p18"/>
          <p:cNvPicPr preferRelativeResize="0"/>
          <p:nvPr/>
        </p:nvPicPr>
        <p:blipFill>
          <a:blip r:embed="rId3">
            <a:alphaModFix/>
          </a:blip>
          <a:stretch>
            <a:fillRect/>
          </a:stretch>
        </p:blipFill>
        <p:spPr>
          <a:xfrm>
            <a:off x="4191750" y="564002"/>
            <a:ext cx="4711425" cy="2231248"/>
          </a:xfrm>
          <a:prstGeom prst="rect">
            <a:avLst/>
          </a:prstGeom>
          <a:noFill/>
          <a:ln>
            <a:noFill/>
          </a:ln>
        </p:spPr>
      </p:pic>
      <p:pic>
        <p:nvPicPr>
          <p:cNvPr id="98" name="Google Shape;98;p18"/>
          <p:cNvPicPr preferRelativeResize="0"/>
          <p:nvPr/>
        </p:nvPicPr>
        <p:blipFill rotWithShape="1">
          <a:blip r:embed="rId4">
            <a:alphaModFix/>
          </a:blip>
          <a:srcRect b="0" l="0" r="0" t="55775"/>
          <a:stretch/>
        </p:blipFill>
        <p:spPr>
          <a:xfrm>
            <a:off x="4191750" y="2977500"/>
            <a:ext cx="4711426" cy="1932175"/>
          </a:xfrm>
          <a:prstGeom prst="rect">
            <a:avLst/>
          </a:prstGeom>
          <a:noFill/>
          <a:ln>
            <a:noFill/>
          </a:ln>
        </p:spPr>
      </p:pic>
      <p:pic>
        <p:nvPicPr>
          <p:cNvPr id="99" name="Google Shape;99;p18"/>
          <p:cNvPicPr preferRelativeResize="0"/>
          <p:nvPr/>
        </p:nvPicPr>
        <p:blipFill rotWithShape="1">
          <a:blip r:embed="rId4">
            <a:alphaModFix/>
          </a:blip>
          <a:srcRect b="59763" l="16685" r="9844" t="0"/>
          <a:stretch/>
        </p:blipFill>
        <p:spPr>
          <a:xfrm>
            <a:off x="255440" y="2977500"/>
            <a:ext cx="3804686" cy="1932175"/>
          </a:xfrm>
          <a:prstGeom prst="rect">
            <a:avLst/>
          </a:prstGeom>
          <a:noFill/>
          <a:ln>
            <a:noFill/>
          </a:ln>
        </p:spPr>
      </p:pic>
      <p:sp>
        <p:nvSpPr>
          <p:cNvPr id="100" name="Google Shape;100;p18"/>
          <p:cNvSpPr txBox="1"/>
          <p:nvPr/>
        </p:nvSpPr>
        <p:spPr>
          <a:xfrm>
            <a:off x="486000" y="1464075"/>
            <a:ext cx="3000000" cy="431100"/>
          </a:xfrm>
          <a:prstGeom prst="rect">
            <a:avLst/>
          </a:prstGeom>
          <a:noFill/>
          <a:ln>
            <a:noFill/>
          </a:ln>
        </p:spPr>
        <p:txBody>
          <a:bodyPr anchorCtr="0" anchor="t" bIns="91425" lIns="91425" spcFirstLastPara="1" rIns="91425" wrap="square" tIns="91425">
            <a:spAutoFit/>
          </a:bodyPr>
          <a:lstStyle/>
          <a:p>
            <a:pPr indent="360000" lvl="0" marL="0" rtl="0" algn="l">
              <a:spcBef>
                <a:spcPts val="200"/>
              </a:spcBef>
              <a:spcAft>
                <a:spcPts val="200"/>
              </a:spcAft>
              <a:buNone/>
            </a:pPr>
            <a:r>
              <a:rPr lang="ru" sz="1600">
                <a:solidFill>
                  <a:schemeClr val="dk1"/>
                </a:solidFill>
                <a:latin typeface="Times New Roman"/>
                <a:ea typeface="Times New Roman"/>
                <a:cs typeface="Times New Roman"/>
                <a:sym typeface="Times New Roman"/>
              </a:rPr>
              <a:t>Modified schemes: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INNOVATIONS</a:t>
            </a:r>
            <a:endParaRPr>
              <a:solidFill>
                <a:srgbClr val="00FF00"/>
              </a:solidFill>
            </a:endParaRPr>
          </a:p>
          <a:p>
            <a:pPr indent="0" lvl="0" marL="0" rtl="0" algn="l">
              <a:spcBef>
                <a:spcPts val="0"/>
              </a:spcBef>
              <a:spcAft>
                <a:spcPts val="0"/>
              </a:spcAft>
              <a:buNone/>
            </a:pPr>
            <a:r>
              <a:rPr lang="ru" sz="2244">
                <a:solidFill>
                  <a:srgbClr val="00FF00"/>
                </a:solidFill>
              </a:rPr>
              <a:t>Сhange №2</a:t>
            </a:r>
            <a:endParaRPr>
              <a:solidFill>
                <a:srgbClr val="00FF00"/>
              </a:solidFill>
            </a:endParaRPr>
          </a:p>
        </p:txBody>
      </p:sp>
      <p:grpSp>
        <p:nvGrpSpPr>
          <p:cNvPr id="106" name="Google Shape;106;p19"/>
          <p:cNvGrpSpPr/>
          <p:nvPr/>
        </p:nvGrpSpPr>
        <p:grpSpPr>
          <a:xfrm>
            <a:off x="495380" y="2389521"/>
            <a:ext cx="7933035" cy="2389540"/>
            <a:chOff x="455635" y="1331673"/>
            <a:chExt cx="8087506" cy="2524874"/>
          </a:xfrm>
        </p:grpSpPr>
        <p:pic>
          <p:nvPicPr>
            <p:cNvPr id="107" name="Google Shape;107;p19"/>
            <p:cNvPicPr preferRelativeResize="0"/>
            <p:nvPr/>
          </p:nvPicPr>
          <p:blipFill rotWithShape="1">
            <a:blip r:embed="rId3">
              <a:alphaModFix/>
            </a:blip>
            <a:srcRect b="25378" l="0" r="0" t="0"/>
            <a:stretch/>
          </p:blipFill>
          <p:spPr>
            <a:xfrm>
              <a:off x="4668599" y="1352397"/>
              <a:ext cx="3874542" cy="2504145"/>
            </a:xfrm>
            <a:prstGeom prst="rect">
              <a:avLst/>
            </a:prstGeom>
            <a:noFill/>
            <a:ln>
              <a:noFill/>
            </a:ln>
          </p:spPr>
        </p:pic>
        <p:pic>
          <p:nvPicPr>
            <p:cNvPr id="108" name="Google Shape;108;p19"/>
            <p:cNvPicPr preferRelativeResize="0"/>
            <p:nvPr/>
          </p:nvPicPr>
          <p:blipFill rotWithShape="1">
            <a:blip r:embed="rId4">
              <a:alphaModFix/>
            </a:blip>
            <a:srcRect b="29057" l="6505" r="11149" t="0"/>
            <a:stretch/>
          </p:blipFill>
          <p:spPr>
            <a:xfrm>
              <a:off x="455635" y="1331673"/>
              <a:ext cx="3766488" cy="2524874"/>
            </a:xfrm>
            <a:prstGeom prst="rect">
              <a:avLst/>
            </a:prstGeom>
            <a:noFill/>
            <a:ln>
              <a:noFill/>
            </a:ln>
          </p:spPr>
        </p:pic>
      </p:grpSp>
      <p:pic>
        <p:nvPicPr>
          <p:cNvPr id="109" name="Google Shape;109;p19"/>
          <p:cNvPicPr preferRelativeResize="0"/>
          <p:nvPr/>
        </p:nvPicPr>
        <p:blipFill>
          <a:blip r:embed="rId5">
            <a:alphaModFix/>
          </a:blip>
          <a:stretch>
            <a:fillRect/>
          </a:stretch>
        </p:blipFill>
        <p:spPr>
          <a:xfrm>
            <a:off x="5062498" y="595375"/>
            <a:ext cx="2852400" cy="1556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92700" y="408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INNOVATIONS</a:t>
            </a:r>
            <a:endParaRPr>
              <a:solidFill>
                <a:srgbClr val="00FF00"/>
              </a:solidFill>
            </a:endParaRPr>
          </a:p>
          <a:p>
            <a:pPr indent="0" lvl="0" marL="0" rtl="0" algn="l">
              <a:spcBef>
                <a:spcPts val="0"/>
              </a:spcBef>
              <a:spcAft>
                <a:spcPts val="0"/>
              </a:spcAft>
              <a:buNone/>
            </a:pPr>
            <a:r>
              <a:rPr lang="ru" sz="2244">
                <a:solidFill>
                  <a:srgbClr val="00FF00"/>
                </a:solidFill>
              </a:rPr>
              <a:t>Сhange №3</a:t>
            </a:r>
            <a:endParaRPr>
              <a:solidFill>
                <a:srgbClr val="00FF00"/>
              </a:solidFill>
            </a:endParaRPr>
          </a:p>
        </p:txBody>
      </p:sp>
      <p:sp>
        <p:nvSpPr>
          <p:cNvPr id="115" name="Google Shape;115;p20"/>
          <p:cNvSpPr txBox="1"/>
          <p:nvPr>
            <p:ph idx="1" type="body"/>
          </p:nvPr>
        </p:nvSpPr>
        <p:spPr>
          <a:xfrm>
            <a:off x="574725" y="1675050"/>
            <a:ext cx="5022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ru">
                <a:solidFill>
                  <a:schemeClr val="dk1"/>
                </a:solidFill>
              </a:rPr>
              <a:t>Possible directions of the ball movement:</a:t>
            </a:r>
            <a:endParaRPr>
              <a:solidFill>
                <a:schemeClr val="dk1"/>
              </a:solidFill>
            </a:endParaRPr>
          </a:p>
        </p:txBody>
      </p:sp>
      <p:pic>
        <p:nvPicPr>
          <p:cNvPr id="116" name="Google Shape;116;p20"/>
          <p:cNvPicPr preferRelativeResize="0"/>
          <p:nvPr/>
        </p:nvPicPr>
        <p:blipFill rotWithShape="1">
          <a:blip r:embed="rId3">
            <a:alphaModFix/>
          </a:blip>
          <a:srcRect b="0" l="2801" r="1577" t="0"/>
          <a:stretch/>
        </p:blipFill>
        <p:spPr>
          <a:xfrm>
            <a:off x="392700" y="2693250"/>
            <a:ext cx="8466673" cy="2320700"/>
          </a:xfrm>
          <a:prstGeom prst="rect">
            <a:avLst/>
          </a:prstGeom>
          <a:noFill/>
          <a:ln>
            <a:noFill/>
          </a:ln>
        </p:spPr>
      </p:pic>
      <p:grpSp>
        <p:nvGrpSpPr>
          <p:cNvPr id="117" name="Google Shape;117;p20"/>
          <p:cNvGrpSpPr/>
          <p:nvPr/>
        </p:nvGrpSpPr>
        <p:grpSpPr>
          <a:xfrm>
            <a:off x="5596713" y="276438"/>
            <a:ext cx="2351413" cy="1971313"/>
            <a:chOff x="5596713" y="408138"/>
            <a:chExt cx="2351413" cy="1971313"/>
          </a:xfrm>
        </p:grpSpPr>
        <p:cxnSp>
          <p:nvCxnSpPr>
            <p:cNvPr id="118" name="Google Shape;118;p20"/>
            <p:cNvCxnSpPr/>
            <p:nvPr/>
          </p:nvCxnSpPr>
          <p:spPr>
            <a:xfrm rot="10800000">
              <a:off x="6753450" y="1341600"/>
              <a:ext cx="0" cy="2075700"/>
            </a:xfrm>
            <a:prstGeom prst="straightConnector1">
              <a:avLst/>
            </a:prstGeom>
            <a:noFill/>
            <a:ln cap="flat" cmpd="sng" w="28575">
              <a:solidFill>
                <a:srgbClr val="00FF00"/>
              </a:solidFill>
              <a:prstDash val="solid"/>
              <a:round/>
              <a:headEnd len="med" w="med" type="none"/>
              <a:tailEnd len="med" w="med" type="none"/>
            </a:ln>
          </p:spPr>
        </p:cxnSp>
        <p:cxnSp>
          <p:nvCxnSpPr>
            <p:cNvPr id="119" name="Google Shape;119;p20"/>
            <p:cNvCxnSpPr/>
            <p:nvPr/>
          </p:nvCxnSpPr>
          <p:spPr>
            <a:xfrm flipH="1">
              <a:off x="6778725" y="1184625"/>
              <a:ext cx="1169400" cy="1169400"/>
            </a:xfrm>
            <a:prstGeom prst="straightConnector1">
              <a:avLst/>
            </a:prstGeom>
            <a:noFill/>
            <a:ln cap="flat" cmpd="sng" w="19050">
              <a:solidFill>
                <a:schemeClr val="dk1"/>
              </a:solidFill>
              <a:prstDash val="solid"/>
              <a:round/>
              <a:headEnd len="med" w="med" type="none"/>
              <a:tailEnd len="med" w="med" type="triangle"/>
            </a:ln>
          </p:spPr>
        </p:cxnSp>
        <p:cxnSp>
          <p:nvCxnSpPr>
            <p:cNvPr id="120" name="Google Shape;120;p20"/>
            <p:cNvCxnSpPr/>
            <p:nvPr/>
          </p:nvCxnSpPr>
          <p:spPr>
            <a:xfrm rot="10800000">
              <a:off x="5596713" y="1197450"/>
              <a:ext cx="1182000" cy="1182000"/>
            </a:xfrm>
            <a:prstGeom prst="straightConnector1">
              <a:avLst/>
            </a:prstGeom>
            <a:noFill/>
            <a:ln cap="flat" cmpd="sng" w="19050">
              <a:solidFill>
                <a:srgbClr val="999999"/>
              </a:solidFill>
              <a:prstDash val="solid"/>
              <a:round/>
              <a:headEnd len="med" w="med" type="none"/>
              <a:tailEnd len="med" w="med" type="triangle"/>
            </a:ln>
          </p:spPr>
        </p:cxnSp>
        <p:cxnSp>
          <p:nvCxnSpPr>
            <p:cNvPr id="121" name="Google Shape;121;p20"/>
            <p:cNvCxnSpPr/>
            <p:nvPr/>
          </p:nvCxnSpPr>
          <p:spPr>
            <a:xfrm rot="10800000">
              <a:off x="5680263" y="1863138"/>
              <a:ext cx="1047900" cy="516300"/>
            </a:xfrm>
            <a:prstGeom prst="straightConnector1">
              <a:avLst/>
            </a:prstGeom>
            <a:noFill/>
            <a:ln cap="flat" cmpd="sng" w="19050">
              <a:solidFill>
                <a:srgbClr val="666666"/>
              </a:solidFill>
              <a:prstDash val="solid"/>
              <a:round/>
              <a:headEnd len="med" w="med" type="none"/>
              <a:tailEnd len="med" w="med" type="triangle"/>
            </a:ln>
          </p:spPr>
        </p:cxnSp>
        <p:cxnSp>
          <p:nvCxnSpPr>
            <p:cNvPr id="122" name="Google Shape;122;p20"/>
            <p:cNvCxnSpPr/>
            <p:nvPr/>
          </p:nvCxnSpPr>
          <p:spPr>
            <a:xfrm rot="10800000">
              <a:off x="5635113" y="408138"/>
              <a:ext cx="1138200" cy="1971300"/>
            </a:xfrm>
            <a:prstGeom prst="straightConnector1">
              <a:avLst/>
            </a:prstGeom>
            <a:noFill/>
            <a:ln cap="flat" cmpd="sng" w="19050">
              <a:solidFill>
                <a:srgbClr val="666666"/>
              </a:solidFill>
              <a:prstDash val="solid"/>
              <a:round/>
              <a:headEnd len="med" w="med" type="none"/>
              <a:tailEnd len="med" w="med" type="triangle"/>
            </a:ln>
          </p:spPr>
        </p:cxnSp>
        <p:cxnSp>
          <p:nvCxnSpPr>
            <p:cNvPr id="123" name="Google Shape;123;p20"/>
            <p:cNvCxnSpPr/>
            <p:nvPr/>
          </p:nvCxnSpPr>
          <p:spPr>
            <a:xfrm rot="-5400000">
              <a:off x="6014250" y="1640250"/>
              <a:ext cx="1478400" cy="0"/>
            </a:xfrm>
            <a:prstGeom prst="straightConnector1">
              <a:avLst/>
            </a:prstGeom>
            <a:noFill/>
            <a:ln cap="flat" cmpd="sng" w="28575">
              <a:solidFill>
                <a:srgbClr val="00FF00"/>
              </a:solidFill>
              <a:prstDash val="solid"/>
              <a:round/>
              <a:headEnd len="med" w="med" type="none"/>
              <a:tailEnd len="med" w="med" type="triangl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solidFill>
                  <a:srgbClr val="00FF00"/>
                </a:solidFill>
              </a:rPr>
              <a:t>CONCLUSION</a:t>
            </a:r>
            <a:endParaRPr>
              <a:solidFill>
                <a:srgbClr val="00FF00"/>
              </a:solidFill>
            </a:endParaRPr>
          </a:p>
        </p:txBody>
      </p:sp>
      <p:pic>
        <p:nvPicPr>
          <p:cNvPr id="129" name="Google Shape;129;p21"/>
          <p:cNvPicPr preferRelativeResize="0"/>
          <p:nvPr/>
        </p:nvPicPr>
        <p:blipFill>
          <a:blip r:embed="rId3">
            <a:alphaModFix/>
          </a:blip>
          <a:stretch>
            <a:fillRect/>
          </a:stretch>
        </p:blipFill>
        <p:spPr>
          <a:xfrm>
            <a:off x="2634650" y="1017725"/>
            <a:ext cx="4351600" cy="3781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